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Times New Roman Bold" charset="1" panose="02030802070405020303"/>
      <p:regular r:id="rId18"/>
    </p:embeddedFont>
    <p:embeddedFont>
      <p:font typeface="Times New Roman" charset="1" panose="020305020704050203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jpeg" Type="http://schemas.openxmlformats.org/officeDocument/2006/relationships/image"/><Relationship Id="rId4" Target="../media/image15.jpeg" Type="http://schemas.openxmlformats.org/officeDocument/2006/relationships/image"/><Relationship Id="rId5" Target="../media/image16.jpeg" Type="http://schemas.openxmlformats.org/officeDocument/2006/relationships/image"/><Relationship Id="rId6" Target="../media/image17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-34834"/>
            <a:ext cx="18288000" cy="10321834"/>
          </a:xfrm>
          <a:custGeom>
            <a:avLst/>
            <a:gdLst/>
            <a:ahLst/>
            <a:cxnLst/>
            <a:rect r="r" b="b" t="t" l="l"/>
            <a:pathLst>
              <a:path h="10321834" w="18288000">
                <a:moveTo>
                  <a:pt x="0" y="0"/>
                </a:moveTo>
                <a:lnTo>
                  <a:pt x="18288000" y="0"/>
                </a:lnTo>
                <a:lnTo>
                  <a:pt x="18288000" y="10321834"/>
                </a:lnTo>
                <a:lnTo>
                  <a:pt x="0" y="103218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528" r="0" b="-6528"/>
            </a:stretch>
          </a:blipFill>
          <a:ln cap="sq">
            <a:noFill/>
            <a:prstDash val="lgDash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17778985" y="8812931"/>
            <a:ext cx="420513" cy="26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48945" y="1086167"/>
            <a:ext cx="10246138" cy="2397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0"/>
              </a:lnSpc>
              <a:spcBef>
                <a:spcPct val="0"/>
              </a:spcBef>
            </a:pPr>
            <a:r>
              <a:rPr lang="en-US" b="true" sz="6500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DESIGN AND LAYOUT OF INPATIENT CARE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72600" y="6112506"/>
            <a:ext cx="7568922" cy="1299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b="true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CHRISTYANA. A</a:t>
            </a:r>
          </a:p>
          <a:p>
            <a:pPr algn="l">
              <a:lnSpc>
                <a:spcPts val="3219"/>
              </a:lnSpc>
            </a:pPr>
            <a:r>
              <a:rPr lang="en-US" sz="2299" b="true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RA2352010010003</a:t>
            </a:r>
          </a:p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b="true" sz="2299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MBA HEALTHCARE AND HOSPITAL MANAGEMENT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A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2965" y="1167226"/>
            <a:ext cx="10380462" cy="3630605"/>
            <a:chOff x="0" y="0"/>
            <a:chExt cx="13840616" cy="484080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8841" r="0" b="18841"/>
            <a:stretch>
              <a:fillRect/>
            </a:stretch>
          </p:blipFill>
          <p:spPr>
            <a:xfrm flipH="false" flipV="false">
              <a:off x="0" y="0"/>
              <a:ext cx="13840616" cy="4840807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1689972" y="1167226"/>
            <a:ext cx="5280880" cy="3630605"/>
          </a:xfrm>
          <a:custGeom>
            <a:avLst/>
            <a:gdLst/>
            <a:ahLst/>
            <a:cxnLst/>
            <a:rect r="r" b="b" t="t" l="l"/>
            <a:pathLst>
              <a:path h="3630605" w="5280880">
                <a:moveTo>
                  <a:pt x="0" y="0"/>
                </a:moveTo>
                <a:lnTo>
                  <a:pt x="5280880" y="0"/>
                </a:lnTo>
                <a:lnTo>
                  <a:pt x="5280880" y="3630605"/>
                </a:lnTo>
                <a:lnTo>
                  <a:pt x="0" y="36306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2965" y="5134029"/>
            <a:ext cx="17322070" cy="4455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00"/>
              </a:lnSpc>
            </a:pPr>
            <a:r>
              <a:rPr lang="en-US" sz="2400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5.2 Future Opportunities for Inpatient Design and Layout Improvement</a:t>
            </a:r>
          </a:p>
          <a:p>
            <a:pPr algn="just" marL="492518" indent="-246259" lvl="1">
              <a:lnSpc>
                <a:spcPts val="4562"/>
              </a:lnSpc>
              <a:buFont typeface="Arial"/>
              <a:buChar char="•"/>
            </a:pPr>
            <a:r>
              <a:rPr lang="en-US" sz="228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Personalized design: </a:t>
            </a:r>
            <a:r>
              <a:rPr lang="en-US" sz="2281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Tailor design elements to individual patient needs and preferences.</a:t>
            </a:r>
          </a:p>
          <a:p>
            <a:pPr algn="just" marL="492518" indent="-246259" lvl="1">
              <a:lnSpc>
                <a:spcPts val="4562"/>
              </a:lnSpc>
              <a:buFont typeface="Arial"/>
              <a:buChar char="•"/>
            </a:pPr>
            <a:r>
              <a:rPr lang="en-US" sz="228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Sustainable design: </a:t>
            </a:r>
            <a:r>
              <a:rPr lang="en-US" sz="2281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Incorporate more sustainable materials and practices to reduce environmental impact.</a:t>
            </a:r>
          </a:p>
          <a:p>
            <a:pPr algn="just" marL="492518" indent="-246259" lvl="1">
              <a:lnSpc>
                <a:spcPts val="4562"/>
              </a:lnSpc>
              <a:buFont typeface="Arial"/>
              <a:buChar char="•"/>
            </a:pPr>
            <a:r>
              <a:rPr lang="en-US" sz="228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Smart technology: </a:t>
            </a:r>
            <a:r>
              <a:rPr lang="en-US" sz="2281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Utilize smart technology to improve patient care, efficiency, and resource management.</a:t>
            </a:r>
          </a:p>
          <a:p>
            <a:pPr algn="just" marL="492518" indent="-246259" lvl="1">
              <a:lnSpc>
                <a:spcPts val="4562"/>
              </a:lnSpc>
              <a:buFont typeface="Arial"/>
              <a:buChar char="•"/>
            </a:pPr>
            <a:r>
              <a:rPr lang="en-US" sz="228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Virtual reality and simulation: </a:t>
            </a:r>
            <a:r>
              <a:rPr lang="en-US" sz="2281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 the use of virtual reality and simulation for training, patient education, and therapeutic purposes.</a:t>
            </a:r>
          </a:p>
          <a:p>
            <a:pPr algn="just" marL="492518" indent="-246259" lvl="1">
              <a:lnSpc>
                <a:spcPts val="4562"/>
              </a:lnSpc>
              <a:buFont typeface="Arial"/>
              <a:buChar char="•"/>
            </a:pPr>
            <a:r>
              <a:rPr lang="en-US" sz="228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Collaborative design: </a:t>
            </a:r>
            <a:r>
              <a:rPr lang="en-US" sz="2281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Involve patients, staff, and community members in the design process to ensure a patient-centered and inclusive approach.</a:t>
            </a:r>
          </a:p>
          <a:p>
            <a:pPr algn="ctr">
              <a:lnSpc>
                <a:spcPts val="258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A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835149" y="4679353"/>
            <a:ext cx="10380462" cy="3630605"/>
            <a:chOff x="0" y="0"/>
            <a:chExt cx="13840616" cy="4840807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18910" r="0" b="18910"/>
            <a:stretch>
              <a:fillRect/>
            </a:stretch>
          </p:blipFill>
          <p:spPr>
            <a:xfrm flipH="false" flipV="false">
              <a:off x="0" y="0"/>
              <a:ext cx="13840616" cy="4840807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2705849" y="4679353"/>
            <a:ext cx="3630605" cy="3630605"/>
            <a:chOff x="0" y="0"/>
            <a:chExt cx="4840807" cy="4840807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>
              <a:off x="0" y="0"/>
              <a:ext cx="4840807" cy="4840807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1973228" y="2056886"/>
            <a:ext cx="4222004" cy="151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4"/>
              </a:lnSpc>
            </a:pPr>
            <a:r>
              <a:rPr lang="en-US" sz="4444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CONCLUSION</a:t>
            </a:r>
          </a:p>
          <a:p>
            <a:pPr algn="l">
              <a:lnSpc>
                <a:spcPts val="5644"/>
              </a:lnSpc>
            </a:pPr>
          </a:p>
        </p:txBody>
      </p:sp>
      <p:sp>
        <p:nvSpPr>
          <p:cNvPr name="AutoShape 10" id="10"/>
          <p:cNvSpPr/>
          <p:nvPr/>
        </p:nvSpPr>
        <p:spPr>
          <a:xfrm>
            <a:off x="1973228" y="3182077"/>
            <a:ext cx="142125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17778985" y="8812931"/>
            <a:ext cx="420513" cy="26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2141" y="2175933"/>
            <a:ext cx="9464313" cy="2434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A6A59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Effective inpatient design and layout is essential for providing high-quality care and improving patient outcomes. By prioritizing patient safety, comfort, and efficiency, healthcare facilities can create environments that promote healing and well-being. Future opportunities for improvement include personalized design, sustainable practices, and the integration of advanced technologies.</a:t>
            </a:r>
          </a:p>
          <a:p>
            <a:pPr algn="l">
              <a:lnSpc>
                <a:spcPts val="36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A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-57972"/>
            <a:ext cx="18288000" cy="10344972"/>
            <a:chOff x="0" y="0"/>
            <a:chExt cx="24384000" cy="13793296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280" t="0" r="280" b="0"/>
            <a:stretch>
              <a:fillRect/>
            </a:stretch>
          </p:blipFill>
          <p:spPr>
            <a:xfrm flipH="false" flipV="false">
              <a:off x="0" y="0"/>
              <a:ext cx="24384000" cy="13793296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17778985" y="8812931"/>
            <a:ext cx="420513" cy="26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10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071270" y="206839"/>
            <a:ext cx="5474824" cy="3305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29"/>
              </a:lnSpc>
            </a:pPr>
            <a:r>
              <a:rPr lang="en-US" b="true" sz="10734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A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9144000" cy="10287000"/>
            <a:chOff x="0" y="0"/>
            <a:chExt cx="12192000" cy="137160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5555" t="0" r="5555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name="AutoShape 7" id="7"/>
          <p:cNvSpPr/>
          <p:nvPr/>
        </p:nvSpPr>
        <p:spPr>
          <a:xfrm>
            <a:off x="9746814" y="2012695"/>
            <a:ext cx="142125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7778985" y="8812931"/>
            <a:ext cx="420513" cy="26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46814" y="480585"/>
            <a:ext cx="5047724" cy="151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4"/>
              </a:lnSpc>
            </a:pPr>
            <a:r>
              <a:rPr lang="en-US" sz="4444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INTRODUCTION</a:t>
            </a:r>
          </a:p>
          <a:p>
            <a:pPr algn="l">
              <a:lnSpc>
                <a:spcPts val="5644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746814" y="2562555"/>
            <a:ext cx="8032171" cy="2811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458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1.1 Definition </a:t>
            </a:r>
          </a:p>
          <a:p>
            <a:pPr algn="l">
              <a:lnSpc>
                <a:spcPts val="3687"/>
              </a:lnSpc>
            </a:pPr>
            <a:r>
              <a:rPr lang="en-US" sz="245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Inpatient design and layout: </a:t>
            </a:r>
            <a:r>
              <a:rPr lang="en-US" sz="2458">
                <a:solidFill>
                  <a:srgbClr val="B8A47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Physical planning of healthcare facilities for overnight care.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Inpatient care:</a:t>
            </a:r>
            <a:r>
              <a:rPr lang="en-US" sz="2400" b="true">
                <a:solidFill>
                  <a:srgbClr val="8D8173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2400">
                <a:solidFill>
                  <a:srgbClr val="B8A47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Medical and nursing services for hospitalized patients.</a:t>
            </a:r>
          </a:p>
          <a:p>
            <a:pPr algn="l">
              <a:lnSpc>
                <a:spcPts val="3687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9746814" y="5278777"/>
            <a:ext cx="8032171" cy="4030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1.1.2 Importance</a:t>
            </a:r>
          </a:p>
          <a:p>
            <a:pPr algn="l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Safety and comfort: </a:t>
            </a:r>
            <a:r>
              <a:rPr lang="en-US" sz="2399">
                <a:solidFill>
                  <a:srgbClr val="B8A47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Prevents falls, infections, and promotes privacy.</a:t>
            </a:r>
          </a:p>
          <a:p>
            <a:pPr algn="l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workflow: </a:t>
            </a:r>
            <a:r>
              <a:rPr lang="en-US" sz="2399">
                <a:solidFill>
                  <a:srgbClr val="B8A47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Reduces time for care and improves efficiency.</a:t>
            </a:r>
          </a:p>
          <a:p>
            <a:pPr algn="l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Operational efficiency:</a:t>
            </a:r>
            <a:r>
              <a:rPr lang="en-US" sz="23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99">
                <a:solidFill>
                  <a:srgbClr val="B8A47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Optimizes resource utilization and costs.</a:t>
            </a:r>
          </a:p>
          <a:p>
            <a:pPr algn="l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Positive patient experience:</a:t>
            </a:r>
            <a:r>
              <a:rPr lang="en-US" sz="2399">
                <a:solidFill>
                  <a:srgbClr val="93918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99">
                <a:solidFill>
                  <a:srgbClr val="B8A47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Contributes to satisfaction and outcomes.</a:t>
            </a: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A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06825" y="2250861"/>
            <a:ext cx="8553450" cy="5833764"/>
            <a:chOff x="0" y="0"/>
            <a:chExt cx="11404600" cy="7778353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70" r="0" b="70"/>
            <a:stretch>
              <a:fillRect/>
            </a:stretch>
          </p:blipFill>
          <p:spPr>
            <a:xfrm flipH="false" flipV="false">
              <a:off x="0" y="0"/>
              <a:ext cx="11404600" cy="7778353"/>
            </a:xfrm>
            <a:prstGeom prst="rect">
              <a:avLst/>
            </a:prstGeom>
          </p:spPr>
        </p:pic>
      </p:grpSp>
      <p:sp>
        <p:nvSpPr>
          <p:cNvPr name="AutoShape 7" id="7"/>
          <p:cNvSpPr/>
          <p:nvPr/>
        </p:nvSpPr>
        <p:spPr>
          <a:xfrm>
            <a:off x="9144000" y="1099241"/>
            <a:ext cx="142125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9307950" y="1784975"/>
            <a:ext cx="807124" cy="80712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435446" y="7508481"/>
            <a:ext cx="552131" cy="419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01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366559" y="4739938"/>
            <a:ext cx="807124" cy="807124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366559" y="7357444"/>
            <a:ext cx="807124" cy="807124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7778985" y="8812931"/>
            <a:ext cx="420513" cy="26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07950" y="284423"/>
            <a:ext cx="7611353" cy="795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2"/>
              </a:lnSpc>
            </a:pPr>
            <a:r>
              <a:rPr lang="en-US" sz="2332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2. FACTORS INFLUENCING DESIGN AND LAYOUT</a:t>
            </a:r>
          </a:p>
          <a:p>
            <a:pPr algn="l">
              <a:lnSpc>
                <a:spcPts val="2962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0762774" y="1699168"/>
            <a:ext cx="6915204" cy="263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Patient Safety and Comfort</a:t>
            </a:r>
          </a:p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Infection control</a:t>
            </a:r>
          </a:p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Fall prevention</a:t>
            </a:r>
          </a:p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Privacy and dignity</a:t>
            </a:r>
          </a:p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Noise reduction</a:t>
            </a:r>
          </a:p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Wayfinding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0620010" y="5901973"/>
            <a:ext cx="552131" cy="419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750271" y="4626358"/>
            <a:ext cx="6927708" cy="263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Staff Efficiency and Workflow</a:t>
            </a:r>
          </a:p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Centralized nursing stations</a:t>
            </a:r>
          </a:p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work zones</a:t>
            </a:r>
          </a:p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Adequate storage</a:t>
            </a:r>
          </a:p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Ergonomic design</a:t>
            </a:r>
          </a:p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 spaces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9435446" y="1932239"/>
            <a:ext cx="552131" cy="419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2.1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762774" y="7271719"/>
            <a:ext cx="6927708" cy="2775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Cost and Resource Management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Importance: </a:t>
            </a:r>
            <a:r>
              <a:rPr lang="en-US" sz="22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Reduces operational costs, improves efficiency, and promotes sustainability.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Recommendations: </a:t>
            </a:r>
            <a:r>
              <a:rPr lang="en-US" sz="2299">
                <a:solidFill>
                  <a:srgbClr val="81715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Flexible spaces, energy efficiency, sustainable materials, waste management, centralized utilities.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9494056" y="4915217"/>
            <a:ext cx="552131" cy="419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2.2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94056" y="7508481"/>
            <a:ext cx="552131" cy="419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2.3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A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975970" y="2038356"/>
            <a:ext cx="7803015" cy="6210287"/>
            <a:chOff x="0" y="0"/>
            <a:chExt cx="10404020" cy="8280383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8246" t="0" r="8246" b="0"/>
            <a:stretch>
              <a:fillRect/>
            </a:stretch>
          </p:blipFill>
          <p:spPr>
            <a:xfrm flipH="false" flipV="false">
              <a:off x="0" y="0"/>
              <a:ext cx="10404020" cy="8280383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801175" y="626434"/>
            <a:ext cx="8342825" cy="1076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10"/>
              </a:lnSpc>
            </a:pPr>
            <a:r>
              <a:rPr lang="en-US" sz="3157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3. DESIGN AND LAYOUT ELEMENTS</a:t>
            </a:r>
          </a:p>
          <a:p>
            <a:pPr algn="l">
              <a:lnSpc>
                <a:spcPts val="4010"/>
              </a:lnSpc>
            </a:pPr>
          </a:p>
        </p:txBody>
      </p:sp>
      <p:sp>
        <p:nvSpPr>
          <p:cNvPr name="AutoShape 8" id="8"/>
          <p:cNvSpPr/>
          <p:nvPr/>
        </p:nvSpPr>
        <p:spPr>
          <a:xfrm>
            <a:off x="693641" y="1571436"/>
            <a:ext cx="142125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7778985" y="8812931"/>
            <a:ext cx="420513" cy="26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87275" y="2599812"/>
            <a:ext cx="8456725" cy="953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34" indent="-280667" lvl="1">
              <a:lnSpc>
                <a:spcPts val="3639"/>
              </a:lnSpc>
              <a:buFont typeface="Arial"/>
              <a:buChar char="•"/>
            </a:pPr>
            <a:r>
              <a:rPr lang="en-US" b="true" sz="2599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Bed Placement:</a:t>
            </a:r>
            <a:r>
              <a:rPr lang="en-US" sz="25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599">
                <a:solidFill>
                  <a:srgbClr val="A69E7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Beds should be positioned away from windows and doors to minimize drafts and noise.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42394" y="6796072"/>
            <a:ext cx="552131" cy="891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20752" indent="-260376" lvl="1">
              <a:lnSpc>
                <a:spcPts val="3376"/>
              </a:lnSpc>
              <a:buFont typeface="Arial"/>
              <a:buChar char="•"/>
            </a:pPr>
            <a:r>
              <a:rPr lang="en-US" b="true" sz="2412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275" y="1591481"/>
            <a:ext cx="7805864" cy="1113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72"/>
              </a:lnSpc>
            </a:pPr>
            <a:r>
              <a:rPr lang="en-US" sz="305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3.1 Room Design</a:t>
            </a:r>
          </a:p>
          <a:p>
            <a:pPr algn="ctr">
              <a:lnSpc>
                <a:spcPts val="4272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693641" y="3768337"/>
            <a:ext cx="8450359" cy="953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34" indent="-280667" lvl="1">
              <a:lnSpc>
                <a:spcPts val="3639"/>
              </a:lnSpc>
              <a:buFont typeface="Arial"/>
              <a:buChar char="•"/>
            </a:pPr>
            <a:r>
              <a:rPr lang="en-US" b="true" sz="2599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Space Requirements:</a:t>
            </a:r>
            <a:r>
              <a:rPr lang="en-US" sz="25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599">
                <a:solidFill>
                  <a:srgbClr val="A69E7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Adequate space around beds is essential for patient care and mobility.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7275" y="4940547"/>
            <a:ext cx="8456725" cy="1410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34" indent="-280667" lvl="1">
              <a:lnSpc>
                <a:spcPts val="3639"/>
              </a:lnSpc>
              <a:buFont typeface="Arial"/>
              <a:buChar char="•"/>
            </a:pPr>
            <a:r>
              <a:rPr lang="en-US" b="true" sz="2599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Lighting: </a:t>
            </a:r>
            <a:r>
              <a:rPr lang="en-US" sz="2599">
                <a:solidFill>
                  <a:srgbClr val="A69E7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Natural light and adjustable artificial lighting should be provided to create a comfortable and calming environment.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87275" y="6632581"/>
            <a:ext cx="8456725" cy="1410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34" indent="-280667" lvl="1">
              <a:lnSpc>
                <a:spcPts val="3639"/>
              </a:lnSpc>
              <a:buFont typeface="Arial"/>
              <a:buChar char="•"/>
            </a:pPr>
            <a:r>
              <a:rPr lang="en-US" b="true" sz="2599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Sound Considerations:</a:t>
            </a:r>
            <a:r>
              <a:rPr lang="en-US" sz="2599">
                <a:solidFill>
                  <a:srgbClr val="93918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599">
                <a:solidFill>
                  <a:srgbClr val="A69E7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Soundproofing materials and quiet zones should be incorporated to minimize noise disturbances.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93641" y="8324615"/>
            <a:ext cx="8450359" cy="1410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34" indent="-280667" lvl="1">
              <a:lnSpc>
                <a:spcPts val="3639"/>
              </a:lnSpc>
              <a:buFont typeface="Arial"/>
              <a:buChar char="•"/>
            </a:pPr>
            <a:r>
              <a:rPr lang="en-US" b="true" sz="2599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Privacy and Security:</a:t>
            </a:r>
            <a:r>
              <a:rPr lang="en-US" sz="25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599">
                <a:solidFill>
                  <a:srgbClr val="A69E7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Private rooms or curtained-off areas, along with secure storage for personal belongings, should be provided.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A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75627" y="444262"/>
            <a:ext cx="8514429" cy="3958448"/>
            <a:chOff x="0" y="0"/>
            <a:chExt cx="11352573" cy="527793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8490" r="0" b="8490"/>
            <a:stretch>
              <a:fillRect/>
            </a:stretch>
          </p:blipFill>
          <p:spPr>
            <a:xfrm flipH="false" flipV="false">
              <a:off x="0" y="0"/>
              <a:ext cx="11352573" cy="5277930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364269" y="5991709"/>
            <a:ext cx="3364063" cy="3364063"/>
            <a:chOff x="0" y="0"/>
            <a:chExt cx="4485417" cy="4485417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6583" r="0" b="16583"/>
            <a:stretch>
              <a:fillRect/>
            </a:stretch>
          </p:blipFill>
          <p:spPr>
            <a:xfrm flipH="false" flipV="false">
              <a:off x="0" y="0"/>
              <a:ext cx="4485417" cy="4485417"/>
            </a:xfrm>
            <a:prstGeom prst="rect">
              <a:avLst/>
            </a:prstGeom>
          </p:spPr>
        </p:pic>
      </p:grpSp>
      <p:grpSp>
        <p:nvGrpSpPr>
          <p:cNvPr name="Group 9" id="9"/>
          <p:cNvGrpSpPr/>
          <p:nvPr/>
        </p:nvGrpSpPr>
        <p:grpSpPr>
          <a:xfrm rot="0">
            <a:off x="4932624" y="5991709"/>
            <a:ext cx="3364063" cy="3364063"/>
            <a:chOff x="0" y="0"/>
            <a:chExt cx="4485417" cy="4485417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4"/>
            <a:srcRect l="0" t="0" r="0" b="0"/>
            <a:stretch>
              <a:fillRect/>
            </a:stretch>
          </p:blipFill>
          <p:spPr>
            <a:xfrm flipH="false" flipV="false">
              <a:off x="0" y="0"/>
              <a:ext cx="4485417" cy="4485417"/>
            </a:xfrm>
            <a:prstGeom prst="rect">
              <a:avLst/>
            </a:prstGeom>
          </p:spPr>
        </p:pic>
      </p:grpSp>
      <p:sp>
        <p:nvSpPr>
          <p:cNvPr name="AutoShape 11" id="11"/>
          <p:cNvSpPr/>
          <p:nvPr/>
        </p:nvSpPr>
        <p:spPr>
          <a:xfrm>
            <a:off x="9144000" y="5949443"/>
            <a:ext cx="142125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364269" y="444262"/>
            <a:ext cx="7932417" cy="4731516"/>
          </a:xfrm>
          <a:custGeom>
            <a:avLst/>
            <a:gdLst/>
            <a:ahLst/>
            <a:cxnLst/>
            <a:rect r="r" b="b" t="t" l="l"/>
            <a:pathLst>
              <a:path h="4731516" w="7932417">
                <a:moveTo>
                  <a:pt x="0" y="0"/>
                </a:moveTo>
                <a:lnTo>
                  <a:pt x="7932417" y="0"/>
                </a:lnTo>
                <a:lnTo>
                  <a:pt x="7932417" y="4731516"/>
                </a:lnTo>
                <a:lnTo>
                  <a:pt x="0" y="47315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5883" r="0" b="-5883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7778985" y="8812931"/>
            <a:ext cx="420513" cy="26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06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4974210"/>
            <a:ext cx="7000880" cy="94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5"/>
              </a:lnSpc>
            </a:pPr>
            <a:r>
              <a:rPr lang="en-US" sz="2799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3.2 COMMON AREAS</a:t>
            </a:r>
          </a:p>
          <a:p>
            <a:pPr algn="l">
              <a:lnSpc>
                <a:spcPts val="3555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175627" y="6473318"/>
            <a:ext cx="8261289" cy="1291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Waiting Areas: </a:t>
            </a:r>
            <a:r>
              <a:rPr lang="en-US" sz="23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Comfortable seating, adequate lighting, and signage should be provided in waiting areas.</a:t>
            </a:r>
          </a:p>
          <a:p>
            <a:pPr algn="just">
              <a:lnSpc>
                <a:spcPts val="335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9175627" y="7578490"/>
            <a:ext cx="8261289" cy="1291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Dining Areas: </a:t>
            </a:r>
            <a:r>
              <a:rPr lang="en-US" sz="23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Dining areas should be spacious, well-lit, and accessible to patients and visitors.</a:t>
            </a:r>
          </a:p>
          <a:p>
            <a:pPr algn="just">
              <a:lnSpc>
                <a:spcPts val="3359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9175627" y="8774831"/>
            <a:ext cx="8261289" cy="1291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Activity Rooms: </a:t>
            </a:r>
            <a:r>
              <a:rPr lang="en-US" sz="23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Activity rooms should be equipped with appropriate facilities for recreational and therapeutic activities.</a:t>
            </a:r>
          </a:p>
          <a:p>
            <a:pPr algn="just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A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15304" y="1285371"/>
            <a:ext cx="7011304" cy="3630605"/>
            <a:chOff x="0" y="0"/>
            <a:chExt cx="9348405" cy="4840807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3971" r="0" b="3971"/>
            <a:stretch>
              <a:fillRect/>
            </a:stretch>
          </p:blipFill>
          <p:spPr>
            <a:xfrm flipH="false" flipV="false">
              <a:off x="0" y="0"/>
              <a:ext cx="9348405" cy="4840807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8586176" y="1285371"/>
            <a:ext cx="8878108" cy="3630605"/>
            <a:chOff x="0" y="0"/>
            <a:chExt cx="11837478" cy="4840807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21252" r="0" b="21252"/>
            <a:stretch>
              <a:fillRect/>
            </a:stretch>
          </p:blipFill>
          <p:spPr>
            <a:xfrm flipH="false" flipV="false">
              <a:off x="0" y="0"/>
              <a:ext cx="11837478" cy="4840807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17778985" y="8812931"/>
            <a:ext cx="420513" cy="26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07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048250"/>
            <a:ext cx="7011304" cy="836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Integration of Medical Equipment: 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714709"/>
            <a:ext cx="7011304" cy="1201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Medical equipment should be integrated into the design to ensure efficient workflows and patient safety.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8791159" y="5048250"/>
            <a:ext cx="7011304" cy="836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Design Recommendations: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8266202" y="5714709"/>
            <a:ext cx="9198082" cy="417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76" indent="-237488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Flexibility: </a:t>
            </a:r>
            <a:r>
              <a:rPr lang="en-US" sz="21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should accommodate future technological advancements and changes in care delivery.</a:t>
            </a:r>
          </a:p>
          <a:p>
            <a:pPr algn="just" marL="474976" indent="-237488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Accessibility: </a:t>
            </a:r>
            <a:r>
              <a:rPr lang="en-US" sz="21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Equipment and technology should be accessible to healthcare staff and patients with disabilities.</a:t>
            </a:r>
          </a:p>
          <a:p>
            <a:pPr algn="just" marL="474976" indent="-237488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Safety: </a:t>
            </a:r>
            <a:r>
              <a:rPr lang="en-US" sz="21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Safety features should be incorporated to prevent accidents and ensure patient safety.</a:t>
            </a:r>
          </a:p>
          <a:p>
            <a:pPr algn="just" marL="474976" indent="-237488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Interoperability: </a:t>
            </a:r>
            <a:r>
              <a:rPr lang="en-US" sz="21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Equipment and technology should be compatible and interoperable to facilitate data sharing and communication.</a:t>
            </a:r>
          </a:p>
          <a:p>
            <a:pPr algn="just" marL="474976" indent="-237488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Maintenance: </a:t>
            </a:r>
            <a:r>
              <a:rPr lang="en-US" sz="21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should facilitate easy maintenance and cleaning of equipment and technology.</a:t>
            </a:r>
          </a:p>
          <a:p>
            <a:pPr algn="ctr">
              <a:lnSpc>
                <a:spcPts val="182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922948" y="251590"/>
            <a:ext cx="14442104" cy="1529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3.3 MEDICAL EQUIPMENT AND TECHNOLOGY</a:t>
            </a:r>
          </a:p>
          <a:p>
            <a:pPr algn="ctr">
              <a:lnSpc>
                <a:spcPts val="3919"/>
              </a:lnSpc>
            </a:pPr>
          </a:p>
          <a:p>
            <a:pPr algn="ctr">
              <a:lnSpc>
                <a:spcPts val="39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A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055498" y="328673"/>
            <a:ext cx="2820741" cy="953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4. CASE STUDY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8907413" cy="10287000"/>
            <a:chOff x="0" y="0"/>
            <a:chExt cx="11876550" cy="1371600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21155" t="0" r="21155" b="0"/>
            <a:stretch>
              <a:fillRect/>
            </a:stretch>
          </p:blipFill>
          <p:spPr>
            <a:xfrm flipH="false" flipV="false">
              <a:off x="0" y="0"/>
              <a:ext cx="11876550" cy="13716000"/>
            </a:xfrm>
            <a:prstGeom prst="rect">
              <a:avLst/>
            </a:prstGeom>
          </p:spPr>
        </p:pic>
      </p:grpSp>
      <p:sp>
        <p:nvSpPr>
          <p:cNvPr name="AutoShape 8" id="8"/>
          <p:cNvSpPr/>
          <p:nvPr/>
        </p:nvSpPr>
        <p:spPr>
          <a:xfrm>
            <a:off x="9044611" y="1009650"/>
            <a:ext cx="142125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7778985" y="8812931"/>
            <a:ext cx="420513" cy="26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09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055498" y="2011424"/>
            <a:ext cx="6572422" cy="916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86"/>
              </a:lnSpc>
            </a:pPr>
            <a:r>
              <a:rPr lang="en-US" sz="1958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APOLLO HOSPITALS:</a:t>
            </a:r>
          </a:p>
          <a:p>
            <a:pPr algn="l">
              <a:lnSpc>
                <a:spcPts val="4605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9055498" y="1186558"/>
            <a:ext cx="8486313" cy="872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4.1 Successful Inpatient Design and Layout Case Studies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9025709" y="2525569"/>
            <a:ext cx="8664773" cy="2617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53"/>
              </a:lnSpc>
            </a:pPr>
            <a:r>
              <a:rPr lang="en-US" sz="207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Elements:</a:t>
            </a:r>
          </a:p>
          <a:p>
            <a:pPr algn="just" marL="448362" indent="-224181" lvl="1">
              <a:lnSpc>
                <a:spcPts val="4153"/>
              </a:lnSpc>
              <a:buFont typeface="Arial"/>
              <a:buChar char="•"/>
            </a:pPr>
            <a:r>
              <a:rPr lang="en-US" sz="2076">
                <a:solidFill>
                  <a:srgbClr val="9A7E5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Centralized nursing stations for efficient communication and monitoring.</a:t>
            </a:r>
          </a:p>
          <a:p>
            <a:pPr algn="just" marL="448362" indent="-224181" lvl="1">
              <a:lnSpc>
                <a:spcPts val="4153"/>
              </a:lnSpc>
              <a:buFont typeface="Arial"/>
              <a:buChar char="•"/>
            </a:pPr>
            <a:r>
              <a:rPr lang="en-US" sz="2076">
                <a:solidFill>
                  <a:srgbClr val="9A7E5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Private patient rooms with natural light and calming colors.</a:t>
            </a:r>
          </a:p>
          <a:p>
            <a:pPr algn="just" marL="448362" indent="-224181" lvl="1">
              <a:lnSpc>
                <a:spcPts val="4153"/>
              </a:lnSpc>
              <a:buFont typeface="Arial"/>
              <a:buChar char="•"/>
            </a:pPr>
            <a:r>
              <a:rPr lang="en-US" sz="2076">
                <a:solidFill>
                  <a:srgbClr val="9A7E5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Well-equipped and accessible common areas for patients and visitors.</a:t>
            </a:r>
          </a:p>
          <a:p>
            <a:pPr algn="just" marL="448362" indent="-224181" lvl="1">
              <a:lnSpc>
                <a:spcPts val="4153"/>
              </a:lnSpc>
              <a:buFont typeface="Arial"/>
              <a:buChar char="•"/>
            </a:pPr>
            <a:r>
              <a:rPr lang="en-US" sz="2076">
                <a:solidFill>
                  <a:srgbClr val="9A7E5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Integration of advanced medical technology.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044611" y="5425107"/>
            <a:ext cx="9154886" cy="3616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87"/>
              </a:lnSpc>
            </a:pPr>
            <a:r>
              <a:rPr lang="en-US" sz="204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and Staff Feedback:</a:t>
            </a:r>
          </a:p>
          <a:p>
            <a:pPr algn="just" marL="441257" indent="-220628" lvl="1">
              <a:lnSpc>
                <a:spcPts val="4087"/>
              </a:lnSpc>
              <a:buFont typeface="Arial"/>
              <a:buChar char="•"/>
            </a:pPr>
            <a:r>
              <a:rPr lang="en-US" sz="2043">
                <a:solidFill>
                  <a:srgbClr val="9A7E5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Positive feedback from patients on the comfortable and healing environment.</a:t>
            </a:r>
          </a:p>
          <a:p>
            <a:pPr algn="just" marL="441257" indent="-220628" lvl="1">
              <a:lnSpc>
                <a:spcPts val="4087"/>
              </a:lnSpc>
              <a:buFont typeface="Arial"/>
              <a:buChar char="•"/>
            </a:pPr>
            <a:r>
              <a:rPr lang="en-US" sz="2043">
                <a:solidFill>
                  <a:srgbClr val="9A7E5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satisfaction rates among staff due to efficient workflows and supportive facilities.</a:t>
            </a:r>
          </a:p>
          <a:p>
            <a:pPr algn="just" marL="441257" indent="-220628" lvl="1">
              <a:lnSpc>
                <a:spcPts val="4087"/>
              </a:lnSpc>
              <a:buFont typeface="Arial"/>
              <a:buChar char="•"/>
            </a:pPr>
            <a:r>
              <a:rPr lang="en-US" sz="2043">
                <a:solidFill>
                  <a:srgbClr val="9A7E5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Improved patient outcomes and shorter length of stay attributed to the effective design.</a:t>
            </a:r>
          </a:p>
          <a:p>
            <a:pPr algn="just">
              <a:lnSpc>
                <a:spcPts val="4087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A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93613" y="386246"/>
            <a:ext cx="4272421" cy="2817451"/>
            <a:chOff x="0" y="0"/>
            <a:chExt cx="5696561" cy="375660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510" r="0" b="510"/>
            <a:stretch>
              <a:fillRect/>
            </a:stretch>
          </p:blipFill>
          <p:spPr>
            <a:xfrm flipH="false" flipV="false">
              <a:off x="0" y="0"/>
              <a:ext cx="5696561" cy="375660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293613" y="7040308"/>
            <a:ext cx="4272421" cy="2759253"/>
            <a:chOff x="0" y="0"/>
            <a:chExt cx="5696561" cy="367900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562" r="0" b="1562"/>
            <a:stretch>
              <a:fillRect/>
            </a:stretch>
          </p:blipFill>
          <p:spPr>
            <a:xfrm flipH="false" flipV="false">
              <a:off x="0" y="0"/>
              <a:ext cx="5696561" cy="3679003"/>
            </a:xfrm>
            <a:prstGeom prst="rect">
              <a:avLst/>
            </a:prstGeom>
          </p:spPr>
        </p:pic>
      </p:grpSp>
      <p:grpSp>
        <p:nvGrpSpPr>
          <p:cNvPr name="Group 9" id="9"/>
          <p:cNvGrpSpPr/>
          <p:nvPr/>
        </p:nvGrpSpPr>
        <p:grpSpPr>
          <a:xfrm rot="0">
            <a:off x="12661963" y="7040308"/>
            <a:ext cx="4597337" cy="2759253"/>
            <a:chOff x="0" y="0"/>
            <a:chExt cx="6129782" cy="3679003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4"/>
            <a:srcRect l="0" t="9987" r="0" b="9987"/>
            <a:stretch>
              <a:fillRect/>
            </a:stretch>
          </p:blipFill>
          <p:spPr>
            <a:xfrm flipH="false" flipV="false">
              <a:off x="0" y="0"/>
              <a:ext cx="6129782" cy="3679003"/>
            </a:xfrm>
            <a:prstGeom prst="rect">
              <a:avLst/>
            </a:prstGeom>
          </p:spPr>
        </p:pic>
      </p:grpSp>
      <p:grpSp>
        <p:nvGrpSpPr>
          <p:cNvPr name="Group 11" id="11"/>
          <p:cNvGrpSpPr/>
          <p:nvPr/>
        </p:nvGrpSpPr>
        <p:grpSpPr>
          <a:xfrm rot="0">
            <a:off x="12661963" y="522043"/>
            <a:ext cx="4597337" cy="2850512"/>
            <a:chOff x="0" y="0"/>
            <a:chExt cx="6129782" cy="3800683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5"/>
            <a:srcRect l="1615" t="0" r="1615" b="0"/>
            <a:stretch>
              <a:fillRect/>
            </a:stretch>
          </p:blipFill>
          <p:spPr>
            <a:xfrm flipH="false" flipV="false">
              <a:off x="0" y="0"/>
              <a:ext cx="6129782" cy="3800683"/>
            </a:xfrm>
            <a:prstGeom prst="rect">
              <a:avLst/>
            </a:prstGeom>
          </p:spPr>
        </p:pic>
      </p:grpSp>
      <p:sp>
        <p:nvSpPr>
          <p:cNvPr name="Freeform 13" id="13"/>
          <p:cNvSpPr/>
          <p:nvPr/>
        </p:nvSpPr>
        <p:spPr>
          <a:xfrm flipH="false" flipV="false" rot="0">
            <a:off x="4869048" y="3037467"/>
            <a:ext cx="7488116" cy="4212065"/>
          </a:xfrm>
          <a:custGeom>
            <a:avLst/>
            <a:gdLst/>
            <a:ahLst/>
            <a:cxnLst/>
            <a:rect r="r" b="b" t="t" l="l"/>
            <a:pathLst>
              <a:path h="4212065" w="7488116">
                <a:moveTo>
                  <a:pt x="0" y="0"/>
                </a:moveTo>
                <a:lnTo>
                  <a:pt x="7488115" y="0"/>
                </a:lnTo>
                <a:lnTo>
                  <a:pt x="7488115" y="4212066"/>
                </a:lnTo>
                <a:lnTo>
                  <a:pt x="0" y="42120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7778985" y="8812931"/>
            <a:ext cx="420513" cy="26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151A1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08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A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123338" y="2238646"/>
            <a:ext cx="7516873" cy="5809709"/>
            <a:chOff x="0" y="0"/>
            <a:chExt cx="10022498" cy="774627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4904" t="0" r="14904" b="0"/>
            <a:stretch>
              <a:fillRect/>
            </a:stretch>
          </p:blipFill>
          <p:spPr>
            <a:xfrm flipH="false" flipV="false">
              <a:off x="0" y="0"/>
              <a:ext cx="10022498" cy="7746278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750960" y="537760"/>
            <a:ext cx="3239149" cy="1085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5. CONCLUSION</a:t>
            </a:r>
          </a:p>
          <a:p>
            <a:pPr algn="ctr"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AutoShape 5" id="5"/>
          <p:cNvSpPr/>
          <p:nvPr/>
        </p:nvSpPr>
        <p:spPr>
          <a:xfrm>
            <a:off x="750960" y="1604560"/>
            <a:ext cx="142125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50960" y="1855024"/>
            <a:ext cx="8393040" cy="7504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99"/>
              </a:lnSpc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5.1 Summary of Design and Layout Elements</a:t>
            </a:r>
          </a:p>
          <a:p>
            <a:pPr algn="just" marL="539746" indent="-269873" lvl="1">
              <a:lnSpc>
                <a:spcPts val="49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Patient-centered design: </a:t>
            </a:r>
            <a:r>
              <a:rPr lang="en-US" sz="24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Prioritize patient safety, comfort, and privacy.</a:t>
            </a:r>
          </a:p>
          <a:p>
            <a:pPr algn="just" marL="539746" indent="-269873" lvl="1">
              <a:lnSpc>
                <a:spcPts val="49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workflows: </a:t>
            </a:r>
            <a:r>
              <a:rPr lang="en-US" sz="24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 staff efficiency and communication.</a:t>
            </a:r>
          </a:p>
          <a:p>
            <a:pPr algn="just" marL="539746" indent="-269873" lvl="1">
              <a:lnSpc>
                <a:spcPts val="49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Resource management: </a:t>
            </a:r>
            <a:r>
              <a:rPr lang="en-US" sz="24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Utilize resources effectively and sustainably.</a:t>
            </a:r>
          </a:p>
          <a:p>
            <a:pPr algn="just" marL="539746" indent="-269873" lvl="1">
              <a:lnSpc>
                <a:spcPts val="49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Technological integration:</a:t>
            </a:r>
            <a:r>
              <a:rPr lang="en-US" sz="24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Incorporate advanced medical equipment and technology.</a:t>
            </a:r>
          </a:p>
          <a:p>
            <a:pPr algn="just" marL="539746" indent="-269873" lvl="1">
              <a:lnSpc>
                <a:spcPts val="49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Flexibility: </a:t>
            </a:r>
            <a:r>
              <a:rPr lang="en-US" sz="2499">
                <a:solidFill>
                  <a:srgbClr val="8D817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for adaptability to future changes and advancements.</a:t>
            </a:r>
          </a:p>
          <a:p>
            <a:pPr algn="just">
              <a:lnSpc>
                <a:spcPts val="479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DAGRYsCC980</dc:identifier>
  <dcterms:modified xsi:type="dcterms:W3CDTF">2011-08-01T06:04:30Z</dcterms:modified>
  <cp:revision>1</cp:revision>
  <dc:title>Introduction</dc:title>
</cp:coreProperties>
</file>

<file path=docProps/thumbnail.jpeg>
</file>